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7" r:id="rId2"/>
    <p:sldId id="290" r:id="rId3"/>
    <p:sldId id="291" r:id="rId4"/>
    <p:sldId id="289" r:id="rId5"/>
    <p:sldId id="258" r:id="rId6"/>
    <p:sldId id="261" r:id="rId7"/>
    <p:sldId id="266" r:id="rId8"/>
    <p:sldId id="268" r:id="rId9"/>
    <p:sldId id="273" r:id="rId10"/>
    <p:sldId id="274" r:id="rId11"/>
    <p:sldId id="276" r:id="rId12"/>
    <p:sldId id="281" r:id="rId13"/>
    <p:sldId id="282" r:id="rId14"/>
    <p:sldId id="288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82" autoAdjust="0"/>
    <p:restoredTop sz="94660"/>
  </p:normalViewPr>
  <p:slideViewPr>
    <p:cSldViewPr>
      <p:cViewPr>
        <p:scale>
          <a:sx n="81" d="100"/>
          <a:sy n="81" d="100"/>
        </p:scale>
        <p:origin x="-7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0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B6510-1E7B-473C-A84E-8487E994FDE6}" type="datetimeFigureOut">
              <a:rPr lang="uk-UA" smtClean="0"/>
              <a:pPr/>
              <a:t>18.06.2014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C727D-3683-40F2-A9F4-2B901C9AFC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61594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42C8F-7AA6-4D00-8364-FE996E64DEF3}" type="datetimeFigureOut">
              <a:rPr lang="uk-UA" smtClean="0"/>
              <a:pPr/>
              <a:t>18.06.2014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D4605-7F60-4048-8E7E-87402DF6BA7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572355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D4605-7F60-4048-8E7E-87402DF6BA70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5E47A0D-0A99-4579-904C-D6F6D2FBB012}" type="datetimeFigureOut">
              <a:rPr lang="uk-UA" smtClean="0"/>
              <a:pPr/>
              <a:t>18.06.2014</a:t>
            </a:fld>
            <a:endParaRPr lang="uk-U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B5447F-97D0-4E6A-AF37-D6EC338DB7E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E47A0D-0A99-4579-904C-D6F6D2FBB012}" type="datetimeFigureOut">
              <a:rPr lang="uk-UA" smtClean="0"/>
              <a:pPr/>
              <a:t>18.06.2014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5447F-97D0-4E6A-AF37-D6EC338DB7E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E47A0D-0A99-4579-904C-D6F6D2FBB012}" type="datetimeFigureOut">
              <a:rPr lang="uk-UA" smtClean="0"/>
              <a:pPr/>
              <a:t>18.06.2014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5447F-97D0-4E6A-AF37-D6EC338DB7E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E47A0D-0A99-4579-904C-D6F6D2FBB012}" type="datetimeFigureOut">
              <a:rPr lang="uk-UA" smtClean="0"/>
              <a:pPr/>
              <a:t>18.06.2014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5447F-97D0-4E6A-AF37-D6EC338DB7E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5E47A0D-0A99-4579-904C-D6F6D2FBB012}" type="datetimeFigureOut">
              <a:rPr lang="uk-UA" smtClean="0"/>
              <a:pPr/>
              <a:t>18.06.2014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B5447F-97D0-4E6A-AF37-D6EC338DB7E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E47A0D-0A99-4579-904C-D6F6D2FBB012}" type="datetimeFigureOut">
              <a:rPr lang="uk-UA" smtClean="0"/>
              <a:pPr/>
              <a:t>18.06.2014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1B5447F-97D0-4E6A-AF37-D6EC338DB7E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E47A0D-0A99-4579-904C-D6F6D2FBB012}" type="datetimeFigureOut">
              <a:rPr lang="uk-UA" smtClean="0"/>
              <a:pPr/>
              <a:t>18.06.2014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1B5447F-97D0-4E6A-AF37-D6EC338DB7E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E47A0D-0A99-4579-904C-D6F6D2FBB012}" type="datetimeFigureOut">
              <a:rPr lang="uk-UA" smtClean="0"/>
              <a:pPr/>
              <a:t>18.06.2014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5447F-97D0-4E6A-AF37-D6EC338DB7E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E47A0D-0A99-4579-904C-D6F6D2FBB012}" type="datetimeFigureOut">
              <a:rPr lang="uk-UA" smtClean="0"/>
              <a:pPr/>
              <a:t>18.06.2014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5447F-97D0-4E6A-AF37-D6EC338DB7E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5E47A0D-0A99-4579-904C-D6F6D2FBB012}" type="datetimeFigureOut">
              <a:rPr lang="uk-UA" smtClean="0"/>
              <a:pPr/>
              <a:t>18.06.2014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B5447F-97D0-4E6A-AF37-D6EC338DB7E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5E47A0D-0A99-4579-904C-D6F6D2FBB012}" type="datetimeFigureOut">
              <a:rPr lang="uk-UA" smtClean="0"/>
              <a:pPr/>
              <a:t>18.06.2014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B5447F-97D0-4E6A-AF37-D6EC338DB7E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5E47A0D-0A99-4579-904C-D6F6D2FBB012}" type="datetimeFigureOut">
              <a:rPr lang="uk-UA" smtClean="0"/>
              <a:pPr/>
              <a:t>18.06.2014</a:t>
            </a:fld>
            <a:endParaRPr lang="uk-U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1B5447F-97D0-4E6A-AF37-D6EC338DB7E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3050"/>
            <a:ext cx="6048672" cy="1139726"/>
          </a:xfr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Валентина Хархун</a:t>
            </a:r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uk-U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539552" y="2348880"/>
            <a:ext cx="3960440" cy="40653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</a:rPr>
              <a:t>“Нам нужен голос Тараса...”: </a:t>
            </a:r>
          </a:p>
          <a:p>
            <a:pPr algn="ctr"/>
            <a:endParaRPr lang="uk-UA" sz="36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</a:rPr>
              <a:t>культ Кобзаря в советской поэзии</a:t>
            </a:r>
            <a:endParaRPr lang="uk-UA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images (6)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5220072" y="2492896"/>
            <a:ext cx="3672408" cy="35283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0"/>
            <a:ext cx="8676456" cy="141277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 </a:t>
            </a:r>
            <a:r>
              <a:rPr lang="uk-UA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Шевченко в российском политическом и литературном контекстах</a:t>
            </a:r>
            <a:endParaRPr lang="uk-UA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“приглушение" семантики “отцовства”</a:t>
            </a:r>
          </a:p>
          <a:p>
            <a:endParaRPr lang="uk-UA" dirty="0" smtClean="0"/>
          </a:p>
          <a:p>
            <a:r>
              <a:rPr lang="uk-UA" dirty="0" smtClean="0"/>
              <a:t> вторизация образа Шевченко</a:t>
            </a:r>
          </a:p>
          <a:p>
            <a:endParaRPr lang="uk-UA" dirty="0" smtClean="0"/>
          </a:p>
          <a:p>
            <a:r>
              <a:rPr lang="uk-UA" dirty="0" smtClean="0"/>
              <a:t>“ученический” статус украинского поэта</a:t>
            </a:r>
          </a:p>
          <a:p>
            <a:endParaRPr lang="uk-UA" dirty="0" smtClean="0"/>
          </a:p>
          <a:p>
            <a:r>
              <a:rPr lang="uk-UA" dirty="0" smtClean="0"/>
              <a:t> экспроприация российским имперским дискурсом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273050"/>
            <a:ext cx="5400600" cy="851694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Игра с номинативом “отец”</a:t>
            </a:r>
            <a:endParaRPr lang="uk-UA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539552" y="1916832"/>
            <a:ext cx="4392488" cy="41044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endParaRPr lang="uk-UA" sz="2400" dirty="0" smtClean="0"/>
          </a:p>
          <a:p>
            <a:pPr algn="l"/>
            <a:r>
              <a:rPr lang="uk-UA" sz="2400" dirty="0" smtClean="0"/>
              <a:t>Вытеснение и метонимизация национальной семантики: Шевченко предстает отцом не украинского народа, а интернационального советского, то есть вместо национальной  легитимизируется советская идентичность</a:t>
            </a:r>
            <a:endParaRPr lang="uk-UA" sz="2400" dirty="0"/>
          </a:p>
        </p:txBody>
      </p:sp>
      <p:pic>
        <p:nvPicPr>
          <p:cNvPr id="7" name="Content Placeholder 6" descr="Shevchenko_mid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580112" y="1988840"/>
            <a:ext cx="3384376" cy="38884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85169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Советская поэтическая шевченкиана</a:t>
            </a:r>
            <a:endParaRPr lang="uk-U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67544" y="1435100"/>
            <a:ext cx="3008313" cy="50182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uk-UA" sz="1800" dirty="0" smtClean="0">
                <a:solidFill>
                  <a:schemeClr val="bg1"/>
                </a:solidFill>
              </a:rPr>
              <a:t>Подконтрольная, работала на создание идеологически выгодного образа Шевченко</a:t>
            </a:r>
          </a:p>
          <a:p>
            <a:pPr algn="l">
              <a:buFont typeface="Arial" pitchFamily="34" charset="0"/>
              <a:buChar char="•"/>
            </a:pPr>
            <a:endParaRPr lang="uk-UA" sz="1800" dirty="0" smtClean="0">
              <a:solidFill>
                <a:schemeClr val="bg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uk-UA" sz="1800" dirty="0" smtClean="0">
                <a:solidFill>
                  <a:schemeClr val="bg1"/>
                </a:solidFill>
              </a:rPr>
              <a:t>Советский Шевченко возникает на основе народнического образа “Великого Кобзаря” </a:t>
            </a:r>
          </a:p>
          <a:p>
            <a:pPr algn="l">
              <a:buFont typeface="Arial" pitchFamily="34" charset="0"/>
              <a:buChar char="•"/>
            </a:pPr>
            <a:endParaRPr lang="uk-UA" sz="1800" dirty="0" smtClean="0">
              <a:solidFill>
                <a:schemeClr val="bg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uk-UA" sz="1800" dirty="0" smtClean="0">
                <a:solidFill>
                  <a:schemeClr val="bg1"/>
                </a:solidFill>
              </a:rPr>
              <a:t> он расценивается как отец поэтов, представляющих иннонациональные народы в их подчинении русскому “старшему брату”  и легитимизации советской идентичности</a:t>
            </a:r>
            <a:r>
              <a:rPr lang="uk-UA" sz="1800" b="1" dirty="0" smtClean="0">
                <a:solidFill>
                  <a:schemeClr val="bg1"/>
                </a:solidFill>
              </a:rPr>
              <a:t>  </a:t>
            </a:r>
            <a:endParaRPr lang="uk-UA" sz="1800" b="1" dirty="0">
              <a:solidFill>
                <a:schemeClr val="bg1"/>
              </a:solidFill>
            </a:endParaRPr>
          </a:p>
        </p:txBody>
      </p:sp>
      <p:pic>
        <p:nvPicPr>
          <p:cNvPr id="5" name="Content Placeholder 4" descr="214325871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988840"/>
            <a:ext cx="4356842" cy="39782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75240" cy="116205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Советская поэтическая шевченкиана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0" y="1435101"/>
            <a:ext cx="3898776" cy="47302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uk-UA" sz="2000" dirty="0" smtClean="0"/>
              <a:t>мемориальный образ Шевченко – памятник, к которому возлагают цветы</a:t>
            </a:r>
          </a:p>
          <a:p>
            <a:pPr algn="l">
              <a:buFont typeface="Arial" pitchFamily="34" charset="0"/>
              <a:buChar char="•"/>
            </a:pPr>
            <a:endParaRPr lang="uk-UA" sz="2000" dirty="0" smtClean="0"/>
          </a:p>
          <a:p>
            <a:pPr algn="l">
              <a:buFont typeface="Arial" pitchFamily="34" charset="0"/>
              <a:buChar char="•"/>
            </a:pPr>
            <a:r>
              <a:rPr lang="uk-UA" sz="2000" dirty="0" smtClean="0"/>
              <a:t>пафосность, фанфарность, славословие, накопление схематических и шаблонных риторических формул</a:t>
            </a:r>
          </a:p>
          <a:p>
            <a:pPr algn="l">
              <a:buFont typeface="Arial" pitchFamily="34" charset="0"/>
              <a:buChar char="•"/>
            </a:pPr>
            <a:endParaRPr lang="uk-UA" sz="2000" dirty="0" smtClean="0"/>
          </a:p>
          <a:p>
            <a:pPr algn="l">
              <a:buFont typeface="Arial" pitchFamily="34" charset="0"/>
              <a:buChar char="•"/>
            </a:pPr>
            <a:r>
              <a:rPr lang="uk-UA" sz="2000" dirty="0" smtClean="0"/>
              <a:t>отдаление Шевченко, превращение его в риторическую фигуру, наполненную удобным и  приемлемым для советской идеологии содержанием, которое используется с пропагандистской целью</a:t>
            </a:r>
            <a:endParaRPr lang="uk-UA" dirty="0"/>
          </a:p>
        </p:txBody>
      </p:sp>
      <p:pic>
        <p:nvPicPr>
          <p:cNvPr id="7" name="Content Placeholder 6" descr="images (5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64088" y="2708920"/>
            <a:ext cx="3600400" cy="21602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91264" cy="851694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Постжизнь советской шевченкианы</a:t>
            </a:r>
            <a:endParaRPr lang="uk-UA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755576" y="1556792"/>
            <a:ext cx="3384376" cy="48965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l"/>
            <a:r>
              <a:rPr lang="ru-RU" sz="3800" dirty="0" smtClean="0"/>
              <a:t>“проводником”  советчины служит </a:t>
            </a:r>
          </a:p>
          <a:p>
            <a:pPr algn="l"/>
            <a:endParaRPr lang="ru-RU" sz="3800" dirty="0" smtClean="0"/>
          </a:p>
          <a:p>
            <a:pPr algn="l"/>
            <a:r>
              <a:rPr lang="ru-RU" sz="3400" b="1" dirty="0" smtClean="0"/>
              <a:t>традиция “венковозложения” </a:t>
            </a:r>
            <a:r>
              <a:rPr lang="uk-UA" sz="3400" b="1" dirty="0" smtClean="0"/>
              <a:t>– </a:t>
            </a:r>
          </a:p>
          <a:p>
            <a:pPr algn="l"/>
            <a:endParaRPr lang="uk-UA" sz="3800" dirty="0" smtClean="0"/>
          </a:p>
          <a:p>
            <a:pPr algn="l"/>
            <a:r>
              <a:rPr lang="uk-UA" sz="3800" dirty="0" smtClean="0"/>
              <a:t>создание коллективных или  авторских сборников региональных поэтов,  в которых появляется по-советски узнаваемый идеологизационный пафос, советские риторические формулы, лимитированный культотворческий образный репертуар, а в результате предстает </a:t>
            </a:r>
          </a:p>
          <a:p>
            <a:pPr algn="l"/>
            <a:endParaRPr lang="uk-UA" sz="3800" dirty="0" smtClean="0"/>
          </a:p>
          <a:p>
            <a:pPr algn="l"/>
            <a:r>
              <a:rPr lang="uk-UA" sz="3800" b="1" dirty="0" smtClean="0"/>
              <a:t>образ Шевченко как памятник-симулякр для поклонения и возложения цветов</a:t>
            </a:r>
          </a:p>
          <a:p>
            <a:endParaRPr lang="uk-UA" dirty="0"/>
          </a:p>
        </p:txBody>
      </p:sp>
      <p:pic>
        <p:nvPicPr>
          <p:cNvPr id="1026" name="Picture 2" descr="C:\Users\Valentyna\Desktop\ГРІНЧЕНКО ВИСТУП\ШЕВЧЕНКО ФОТО\IMG_166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44008" y="1988840"/>
            <a:ext cx="4320480" cy="3978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ТАРАС ГРИГОРЬЕВИЧ ШЕВЧЕНКО</a:t>
            </a:r>
            <a:br>
              <a:rPr lang="uk-UA" dirty="0" smtClean="0"/>
            </a:br>
            <a:r>
              <a:rPr lang="uk-UA" dirty="0" smtClean="0"/>
              <a:t>(1814 – 1861)</a:t>
            </a:r>
            <a:endParaRPr lang="uk-UA" dirty="0"/>
          </a:p>
        </p:txBody>
      </p:sp>
      <p:pic>
        <p:nvPicPr>
          <p:cNvPr id="11" name="Content Placeholder 10" descr="319fefb-sheva-ivan-kramskoy-1871.jpg.pagespeed.ce.eCxQS6w8Z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7543" y="1646238"/>
            <a:ext cx="3748914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Биография Т. Г. Шевченко</a:t>
            </a:r>
            <a:endParaRPr lang="uk-U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4400" dirty="0" smtClean="0"/>
              <a:t>Родился 9 марта 1814 года в семье крепостного</a:t>
            </a:r>
          </a:p>
          <a:p>
            <a:r>
              <a:rPr lang="ru-RU" sz="4400" dirty="0" smtClean="0"/>
              <a:t>Прислуживал у дьячков-маляров (богомазов)</a:t>
            </a:r>
          </a:p>
          <a:p>
            <a:r>
              <a:rPr lang="uk-UA" sz="4400" dirty="0" smtClean="0"/>
              <a:t> В период пребывания в Вильне (с осени 1828 до начала 1831 года) Шевченко обучается у преподавателя Виленского университета,  портретиста  Йонаса Рустемаса</a:t>
            </a:r>
          </a:p>
          <a:p>
            <a:r>
              <a:rPr lang="ru-RU" sz="4400" dirty="0" smtClean="0"/>
              <a:t>В 1838 г. выкуплен из крепостничества, учится в Петербургской академии искусств</a:t>
            </a:r>
            <a:endParaRPr lang="uk-UA" sz="4400" dirty="0" smtClean="0"/>
          </a:p>
          <a:p>
            <a:r>
              <a:rPr lang="ru-RU" sz="4400" dirty="0" smtClean="0"/>
              <a:t>В 1840 г.  опубликован поэтический сборник «Кобзарь»</a:t>
            </a:r>
          </a:p>
          <a:p>
            <a:r>
              <a:rPr lang="ru-RU" sz="4400" dirty="0" smtClean="0"/>
              <a:t>1843, 1845 гг. – два путушествия в Украину</a:t>
            </a:r>
          </a:p>
          <a:p>
            <a:r>
              <a:rPr lang="ru-RU" sz="4400" dirty="0" smtClean="0"/>
              <a:t>1847 арестован, выслан, 10 лет служит солдатом </a:t>
            </a:r>
          </a:p>
          <a:p>
            <a:r>
              <a:rPr lang="ru-RU" sz="4400" dirty="0" smtClean="0"/>
              <a:t>1859 г. – третье путушествие в Украину</a:t>
            </a:r>
          </a:p>
          <a:p>
            <a:r>
              <a:rPr lang="ru-RU" sz="4400" dirty="0" smtClean="0"/>
              <a:t>1861 г. 22 мая перепохоронен в Каневе на Чернечей горе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КОБЗАРЬ</a:t>
            </a:r>
            <a:endParaRPr lang="uk-U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dirty="0" smtClean="0"/>
              <a:t>О.Г. Сластион. Портрет кобзаря Михаила Степановича Кравченко. 1902 г.</a:t>
            </a:r>
            <a:endParaRPr lang="uk-UA" sz="1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sz="1800" dirty="0" smtClean="0"/>
              <a:t>Кобзарь Кравченко  Михаил Степанович на даче в Короленко, 1911 г.</a:t>
            </a:r>
            <a:endParaRPr lang="uk-UA" sz="1800" dirty="0"/>
          </a:p>
        </p:txBody>
      </p:sp>
      <p:pic>
        <p:nvPicPr>
          <p:cNvPr id="13" name="Content Placeholder 12" descr="240px-Кобзар_Кравченко_Михайло_Степанович_на_дачі_Короленка,_1911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427984" y="2924944"/>
            <a:ext cx="4176464" cy="2808312"/>
          </a:xfrm>
        </p:spPr>
      </p:pic>
      <p:pic>
        <p:nvPicPr>
          <p:cNvPr id="15" name="Content Placeholder 14" descr="240px-О.Г.Сластіон._Портрет_кобзаря_Михайла_Степановича_Кравченка._1902_р.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1056839" y="2362200"/>
            <a:ext cx="2840910" cy="39417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chemeClr val="tx2">
                    <a:lumMod val="50000"/>
                  </a:schemeClr>
                </a:solidFill>
              </a:rPr>
              <a:t>Колективн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ые сборники</a:t>
            </a:r>
            <a:endParaRPr lang="uk-UA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“</a:t>
            </a:r>
            <a:r>
              <a:rPr lang="uk-UA" dirty="0" smtClean="0"/>
              <a:t>Тарасу Шевченко писатели народов СССР</a:t>
            </a:r>
            <a:r>
              <a:rPr lang="ru-RU" dirty="0" smtClean="0"/>
              <a:t>”</a:t>
            </a:r>
            <a:r>
              <a:rPr lang="uk-UA" dirty="0" smtClean="0"/>
              <a:t> (1939 г.)</a:t>
            </a:r>
          </a:p>
          <a:p>
            <a:r>
              <a:rPr lang="uk-UA" dirty="0" smtClean="0"/>
              <a:t>“Венок Великому Кобзарю” (1961г.)</a:t>
            </a:r>
          </a:p>
          <a:p>
            <a:r>
              <a:rPr lang="uk-UA" dirty="0" smtClean="0"/>
              <a:t>“Венок Тарасу Шевченко” (1963 г.)</a:t>
            </a:r>
          </a:p>
          <a:p>
            <a:r>
              <a:rPr lang="uk-UA" dirty="0" smtClean="0"/>
              <a:t>“Т. Г. Шевченко в художественной литературе” (1964 г.)</a:t>
            </a:r>
          </a:p>
          <a:p>
            <a:r>
              <a:rPr lang="uk-UA" dirty="0" smtClean="0"/>
              <a:t>“В венок Кобзарю” (1982 г.)</a:t>
            </a:r>
          </a:p>
          <a:p>
            <a:r>
              <a:rPr lang="uk-UA" dirty="0" smtClean="0"/>
              <a:t>“Звезда Кобзаря” (1984 г.)</a:t>
            </a:r>
          </a:p>
          <a:p>
            <a:r>
              <a:rPr lang="ru-RU" dirty="0" smtClean="0"/>
              <a:t>“</a:t>
            </a:r>
            <a:r>
              <a:rPr lang="uk-UA" dirty="0" smtClean="0"/>
              <a:t>Венок России Кобзарю. Стихотворения российских поэтов о Шевченко</a:t>
            </a:r>
            <a:r>
              <a:rPr lang="ru-RU" dirty="0" smtClean="0"/>
              <a:t>” (1989 г.)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b="1" dirty="0" smtClean="0">
                <a:solidFill>
                  <a:schemeClr val="tx2">
                    <a:lumMod val="50000"/>
                  </a:schemeClr>
                </a:solidFill>
              </a:rPr>
              <a:t>Сборники 1980-х</a:t>
            </a:r>
            <a:endParaRPr lang="uk-UA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 smtClean="0"/>
              <a:t>Доминирующая роль поэзии в репрезентации образа Шевченко</a:t>
            </a:r>
          </a:p>
          <a:p>
            <a:r>
              <a:rPr lang="uk-UA" dirty="0" smtClean="0"/>
              <a:t> глобализация “русской миссии” в создании культа Шевченко </a:t>
            </a:r>
          </a:p>
          <a:p>
            <a:r>
              <a:rPr lang="uk-UA" dirty="0" smtClean="0"/>
              <a:t>все сборники, будучи продуктами последнего советского десятилетия, подытоживают многоформатный советский опыт в создании культа Шевченко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Шевченко под призмой</a:t>
            </a:r>
            <a:b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патриотически-народнической идеологии</a:t>
            </a:r>
            <a:endParaRPr lang="uk-UA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78896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uk-UA" dirty="0" smtClean="0"/>
              <a:t>культ Шевченко как “отца нации”, который становится основой украинского национального мифа</a:t>
            </a:r>
          </a:p>
          <a:p>
            <a:r>
              <a:rPr lang="uk-UA" dirty="0" smtClean="0"/>
              <a:t>Шевченко как “литературный отец”</a:t>
            </a:r>
          </a:p>
          <a:p>
            <a:r>
              <a:rPr lang="uk-UA" dirty="0" smtClean="0"/>
              <a:t>Шевченко как защитник крестьянства, мужицкий поэт крестьянской нации </a:t>
            </a:r>
          </a:p>
          <a:p>
            <a:pPr algn="just"/>
            <a:r>
              <a:rPr lang="uk-UA" dirty="0" smtClean="0"/>
              <a:t>Шевченко как </a:t>
            </a:r>
            <a:r>
              <a:rPr lang="ru-RU" dirty="0" smtClean="0"/>
              <a:t>“</a:t>
            </a:r>
            <a:r>
              <a:rPr lang="uk-UA" dirty="0" smtClean="0"/>
              <a:t>Великий Кобзарь</a:t>
            </a:r>
            <a:r>
              <a:rPr lang="ru-RU" dirty="0" smtClean="0"/>
              <a:t>”</a:t>
            </a:r>
            <a:r>
              <a:rPr lang="uk-UA" dirty="0" smtClean="0"/>
              <a:t>, борец и плакальщик</a:t>
            </a:r>
          </a:p>
          <a:p>
            <a:endParaRPr lang="uk-UA" dirty="0"/>
          </a:p>
        </p:txBody>
      </p:sp>
      <p:pic>
        <p:nvPicPr>
          <p:cNvPr id="7" name="Content Placeholder 6" descr="шевченкооо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64088" y="2060848"/>
            <a:ext cx="3528392" cy="37052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188640"/>
            <a:ext cx="3744416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Главная идея лекции</a:t>
            </a:r>
            <a:endParaRPr lang="uk-UA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755576" y="1412776"/>
            <a:ext cx="4834880" cy="50405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uk-UA" sz="3200" dirty="0" smtClean="0"/>
          </a:p>
          <a:p>
            <a:endParaRPr lang="uk-UA" sz="3200" dirty="0" smtClean="0"/>
          </a:p>
          <a:p>
            <a:pPr algn="l"/>
            <a:r>
              <a:rPr lang="uk-UA" sz="3200" dirty="0" smtClean="0"/>
              <a:t>Советский культ </a:t>
            </a:r>
          </a:p>
          <a:p>
            <a:pPr algn="l"/>
            <a:r>
              <a:rPr lang="uk-UA" sz="3200" dirty="0" smtClean="0"/>
              <a:t>Кобзаря создается в контексте ключевой проблемы: легитимизации советской идентичности вопреки национальной украинской     </a:t>
            </a:r>
          </a:p>
          <a:p>
            <a:pPr algn="l"/>
            <a:endParaRPr lang="uk-UA" dirty="0"/>
          </a:p>
        </p:txBody>
      </p:sp>
      <p:pic>
        <p:nvPicPr>
          <p:cNvPr id="7" name="Content Placeholder 6" descr="23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012160" y="1988840"/>
            <a:ext cx="2596896" cy="3657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Место Шевченко</a:t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 в советском иконостасе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uk-UA" dirty="0" smtClean="0"/>
          </a:p>
          <a:p>
            <a:pPr algn="just"/>
            <a:r>
              <a:rPr lang="uk-UA" dirty="0" smtClean="0"/>
              <a:t>Шевченко и Ленин</a:t>
            </a:r>
          </a:p>
          <a:p>
            <a:pPr algn="just"/>
            <a:endParaRPr lang="uk-UA" dirty="0" smtClean="0"/>
          </a:p>
          <a:p>
            <a:r>
              <a:rPr lang="uk-UA" dirty="0" smtClean="0"/>
              <a:t>Шевченко и российские социал-демократы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Шевченко и Некрасов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Шевченко и Пушкин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728</TotalTime>
  <Words>457</Words>
  <Application>Microsoft Office PowerPoint</Application>
  <PresentationFormat>On-screen Show (4:3)</PresentationFormat>
  <Paragraphs>84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Foundry</vt:lpstr>
      <vt:lpstr>    Валентина Хархун </vt:lpstr>
      <vt:lpstr>ТАРАС ГРИГОРЬЕВИЧ ШЕВЧЕНКО (1814 – 1861)</vt:lpstr>
      <vt:lpstr>Биография Т. Г. Шевченко</vt:lpstr>
      <vt:lpstr>КОБЗАРЬ</vt:lpstr>
      <vt:lpstr>Колективные сборники</vt:lpstr>
      <vt:lpstr>Сборники 1980-х</vt:lpstr>
      <vt:lpstr>Шевченко под призмой патриотически-народнической идеологии</vt:lpstr>
      <vt:lpstr>Главная идея лекции</vt:lpstr>
      <vt:lpstr>Место Шевченко  в советском иконостасе</vt:lpstr>
      <vt:lpstr> Шевченко в российском политическом и литературном контекстах</vt:lpstr>
      <vt:lpstr>Игра с номинативом “отец”</vt:lpstr>
      <vt:lpstr>Советская поэтическая шевченкиана</vt:lpstr>
      <vt:lpstr>Советская поэтическая шевченкиана </vt:lpstr>
      <vt:lpstr>Постжизнь советской шевченкианы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Валентина Хархун</dc:title>
  <dc:creator>Valentyna</dc:creator>
  <cp:lastModifiedBy> </cp:lastModifiedBy>
  <cp:revision>80</cp:revision>
  <dcterms:created xsi:type="dcterms:W3CDTF">2014-03-18T11:25:26Z</dcterms:created>
  <dcterms:modified xsi:type="dcterms:W3CDTF">2014-06-18T05:43:25Z</dcterms:modified>
</cp:coreProperties>
</file>